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90" r:id="rId10"/>
    <p:sldId id="289" r:id="rId11"/>
    <p:sldId id="291" r:id="rId12"/>
    <p:sldId id="292" r:id="rId13"/>
    <p:sldId id="28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6" r:id="rId32"/>
    <p:sldId id="285" r:id="rId33"/>
    <p:sldId id="284" r:id="rId34"/>
    <p:sldId id="283" r:id="rId35"/>
    <p:sldId id="282" r:id="rId36"/>
    <p:sldId id="281" r:id="rId37"/>
    <p:sldId id="278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57346" autoAdjust="0"/>
  </p:normalViewPr>
  <p:slideViewPr>
    <p:cSldViewPr snapToGrid="0" snapToObjects="1">
      <p:cViewPr varScale="1">
        <p:scale>
          <a:sx n="30" d="100"/>
          <a:sy n="30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*************</a:t>
            </a:r>
          </a:p>
          <a:p>
            <a:endParaRPr lang="en-US" dirty="0"/>
          </a:p>
          <a:p>
            <a:r>
              <a:rPr lang="en-US" dirty="0"/>
              <a:t>Included in this presentation are examples of things that the children may do never, sometimes, often and always in school. If these are not relevant or you have a more appropriate example, then please feel free to amend these to fit your own classroom context! </a:t>
            </a:r>
          </a:p>
          <a:p>
            <a:endParaRPr lang="en-US" dirty="0"/>
          </a:p>
          <a:p>
            <a:r>
              <a:rPr lang="en-US" dirty="0"/>
              <a:t>When talking through the questions it may be beneficial to prompt your children to understand which response to choose. </a:t>
            </a:r>
          </a:p>
          <a:p>
            <a:r>
              <a:rPr lang="en-US" dirty="0"/>
              <a:t>For example:</a:t>
            </a:r>
          </a:p>
          <a:p>
            <a:r>
              <a:rPr lang="en-US" dirty="0"/>
              <a:t>Q-  I am kind to others. </a:t>
            </a:r>
          </a:p>
          <a:p>
            <a:endParaRPr lang="en-US" dirty="0"/>
          </a:p>
          <a:p>
            <a:r>
              <a:rPr lang="en-US" dirty="0"/>
              <a:t>Answer prompts- </a:t>
            </a:r>
          </a:p>
          <a:p>
            <a:r>
              <a:rPr lang="en-US" dirty="0"/>
              <a:t>Are you </a:t>
            </a:r>
            <a:r>
              <a:rPr lang="en-US" b="1" u="sng" dirty="0"/>
              <a:t>never</a:t>
            </a:r>
            <a:r>
              <a:rPr lang="en-US" dirty="0"/>
              <a:t> kind to others, </a:t>
            </a:r>
            <a:r>
              <a:rPr lang="en-US" b="1" u="sng" dirty="0"/>
              <a:t>sometimes</a:t>
            </a:r>
            <a:r>
              <a:rPr lang="en-US" dirty="0"/>
              <a:t> kind to others, </a:t>
            </a:r>
            <a:r>
              <a:rPr lang="en-US" b="1" u="sng" dirty="0"/>
              <a:t>often</a:t>
            </a:r>
            <a:r>
              <a:rPr lang="en-US" dirty="0"/>
              <a:t> kind to others or </a:t>
            </a:r>
            <a:r>
              <a:rPr lang="en-US" b="1" u="sng" dirty="0"/>
              <a:t>always</a:t>
            </a:r>
            <a:r>
              <a:rPr lang="en-US" dirty="0"/>
              <a:t> kind to others?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9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74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93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"/>
          <p:cNvSpPr/>
          <p:nvPr/>
        </p:nvSpPr>
        <p:spPr>
          <a:xfrm>
            <a:off x="418823" y="386327"/>
            <a:ext cx="23546354" cy="12943346"/>
          </a:xfrm>
          <a:prstGeom prst="rect">
            <a:avLst/>
          </a:prstGeom>
          <a:solidFill>
            <a:srgbClr val="F9D60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873125" y="817828"/>
            <a:ext cx="22637751" cy="12221195"/>
          </a:xfrm>
          <a:prstGeom prst="rect">
            <a:avLst/>
          </a:prstGeom>
          <a:solidFill>
            <a:srgbClr val="15968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Rectangle"/>
          <p:cNvSpPr/>
          <p:nvPr/>
        </p:nvSpPr>
        <p:spPr>
          <a:xfrm>
            <a:off x="1272876" y="1168356"/>
            <a:ext cx="21838247" cy="11379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216" y="10666349"/>
            <a:ext cx="4273568" cy="1990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ISE"/>
          <p:cNvSpPr txBox="1"/>
          <p:nvPr/>
        </p:nvSpPr>
        <p:spPr>
          <a:xfrm>
            <a:off x="12140673" y="3029923"/>
            <a:ext cx="102656" cy="779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0" b="0">
                <a:ln w="127000" cap="flat">
                  <a:solidFill>
                    <a:srgbClr val="000000"/>
                  </a:solidFill>
                  <a:prstDash val="solid"/>
                  <a:miter lim="400000"/>
                </a:ln>
                <a:noFill/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02A85-23A6-42D0-8137-4E2AFB6CF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67" y="1373468"/>
            <a:ext cx="13894124" cy="7248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013E3-8EE3-47D1-AD43-4B16FD9211F1}"/>
              </a:ext>
            </a:extLst>
          </p:cNvPr>
          <p:cNvSpPr txBox="1"/>
          <p:nvPr/>
        </p:nvSpPr>
        <p:spPr>
          <a:xfrm>
            <a:off x="4946790" y="9033482"/>
            <a:ext cx="1459307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spc="0" normalizeH="0" baseline="0" dirty="0">
                <a:ln>
                  <a:noFill/>
                </a:ln>
                <a:solidFill>
                  <a:srgbClr val="1E779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Whole Class Assessment Presentation – Questions &amp; Emojis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82" y="1123826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"/>
          <p:cNvSpPr txBox="1"/>
          <p:nvPr/>
        </p:nvSpPr>
        <p:spPr>
          <a:xfrm>
            <a:off x="17075402" y="1302162"/>
            <a:ext cx="521136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Practice 2</a:t>
            </a:r>
            <a:endParaRPr dirty="0"/>
          </a:p>
        </p:txBody>
      </p:sp>
      <p:pic>
        <p:nvPicPr>
          <p:cNvPr id="15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 have a skill that I am proud of."/>
          <p:cNvSpPr txBox="1"/>
          <p:nvPr/>
        </p:nvSpPr>
        <p:spPr>
          <a:xfrm>
            <a:off x="10104901" y="2238177"/>
            <a:ext cx="417422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Fire is hot.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59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3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8" y="4375149"/>
            <a:ext cx="3771901" cy="3771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5FA246-3E44-AE46-97D8-076BD744FD8F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63" name="0…"/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4" name="1…"/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65" name="2…"/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66" name="3…"/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  <p:sp>
        <p:nvSpPr>
          <p:cNvPr id="15" name="1">
            <a:extLst>
              <a:ext uri="{FF2B5EF4-FFF2-40B4-BE49-F238E27FC236}">
                <a16:creationId xmlns:a16="http://schemas.microsoft.com/office/drawing/2014/main" id="{9919F4C1-AD14-4425-A3B7-DF3CCB2A3119}"/>
              </a:ext>
            </a:extLst>
          </p:cNvPr>
          <p:cNvSpPr txBox="1"/>
          <p:nvPr/>
        </p:nvSpPr>
        <p:spPr>
          <a:xfrm>
            <a:off x="2015863" y="1302161"/>
            <a:ext cx="76463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6995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3 = always"/>
          <p:cNvSpPr txBox="1"/>
          <p:nvPr/>
        </p:nvSpPr>
        <p:spPr>
          <a:xfrm>
            <a:off x="7201051" y="1241713"/>
            <a:ext cx="99819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4</a:t>
            </a:r>
            <a:r>
              <a:rPr dirty="0"/>
              <a:t> = always</a:t>
            </a:r>
          </a:p>
        </p:txBody>
      </p:sp>
      <p:sp>
        <p:nvSpPr>
          <p:cNvPr id="150" name="I always do work in class"/>
          <p:cNvSpPr txBox="1"/>
          <p:nvPr/>
        </p:nvSpPr>
        <p:spPr>
          <a:xfrm>
            <a:off x="16393712" y="5729556"/>
            <a:ext cx="4597698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Fire is </a:t>
            </a:r>
            <a:r>
              <a:rPr lang="en-GB" u="sng" dirty="0">
                <a:solidFill>
                  <a:srgbClr val="1E779C"/>
                </a:solidFill>
                <a:latin typeface="+mn-lt"/>
              </a:rPr>
              <a:t>always 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hot.</a:t>
            </a:r>
          </a:p>
        </p:txBody>
      </p:sp>
      <p:sp>
        <p:nvSpPr>
          <p:cNvPr id="151" name="Quote Bubble"/>
          <p:cNvSpPr/>
          <p:nvPr/>
        </p:nvSpPr>
        <p:spPr>
          <a:xfrm>
            <a:off x="15525750" y="3842414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2" name="Always.gif" descr="Alway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90825"/>
            <a:ext cx="6667501" cy="666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90589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 have a skill that I am proud of.">
            <a:extLst>
              <a:ext uri="{FF2B5EF4-FFF2-40B4-BE49-F238E27FC236}">
                <a16:creationId xmlns:a16="http://schemas.microsoft.com/office/drawing/2014/main" id="{055FC2A1-9867-4744-B8E2-3C92C1B0EE52}"/>
              </a:ext>
            </a:extLst>
          </p:cNvPr>
          <p:cNvSpPr txBox="1"/>
          <p:nvPr/>
        </p:nvSpPr>
        <p:spPr>
          <a:xfrm>
            <a:off x="8261450" y="3387210"/>
            <a:ext cx="786112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Now lets go for real!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5" name="Capture-removebg-preview.png" descr="Capture-removebg-preview.png">
            <a:extLst>
              <a:ext uri="{FF2B5EF4-FFF2-40B4-BE49-F238E27FC236}">
                <a16:creationId xmlns:a16="http://schemas.microsoft.com/office/drawing/2014/main" id="{BE9B1470-9B6E-4DA8-874B-E57F0BC2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id="{FC3EB0F9-F3D8-4D8F-B5D7-454EFAF9D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25" y="5840088"/>
            <a:ext cx="7316950" cy="36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86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"/>
          <p:cNvSpPr txBox="1"/>
          <p:nvPr/>
        </p:nvSpPr>
        <p:spPr>
          <a:xfrm>
            <a:off x="2032420" y="1343332"/>
            <a:ext cx="36576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dirty="0"/>
              <a:t>1</a:t>
            </a:r>
          </a:p>
        </p:txBody>
      </p:sp>
      <p:pic>
        <p:nvPicPr>
          <p:cNvPr id="15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 have a skill that I am proud of."/>
          <p:cNvSpPr txBox="1"/>
          <p:nvPr/>
        </p:nvSpPr>
        <p:spPr>
          <a:xfrm>
            <a:off x="6563873" y="1626086"/>
            <a:ext cx="1125628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can think of something I am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really good at</a:t>
            </a:r>
            <a:r>
              <a:rPr dirty="0">
                <a:solidFill>
                  <a:srgbClr val="1E779C"/>
                </a:solidFill>
                <a:latin typeface="+mn-lt"/>
              </a:rPr>
              <a:t>.</a:t>
            </a:r>
          </a:p>
        </p:txBody>
      </p:sp>
      <p:pic>
        <p:nvPicPr>
          <p:cNvPr id="159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3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8" y="4375149"/>
            <a:ext cx="3771901" cy="3771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5FA246-3E44-AE46-97D8-076BD744FD8F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63" name="0…"/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4" name="1…"/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65" name="2…"/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66" name="3…"/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1469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2"/>
          <p:cNvSpPr txBox="1"/>
          <p:nvPr/>
        </p:nvSpPr>
        <p:spPr>
          <a:xfrm>
            <a:off x="1926375" y="1343332"/>
            <a:ext cx="57785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2</a:t>
            </a:r>
          </a:p>
        </p:txBody>
      </p:sp>
      <p:pic>
        <p:nvPicPr>
          <p:cNvPr id="170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…"/>
          <p:cNvSpPr txBox="1"/>
          <p:nvPr/>
        </p:nvSpPr>
        <p:spPr>
          <a:xfrm>
            <a:off x="5108354" y="2149306"/>
            <a:ext cx="1416734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feel that I can do lots of things well.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72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3079AF-58FD-CB4D-9C94-753DDA95D8C2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2AC2FD03-F4ED-F541-A601-5BD98702D0A9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D5D76BF6-196D-3445-81FE-2AB2B82BE39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5482CB06-B9F5-114B-8CE7-46F857EF14FC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B223FB0B-143B-C34A-839C-8394FCB09663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3"/>
          <p:cNvSpPr txBox="1"/>
          <p:nvPr/>
        </p:nvSpPr>
        <p:spPr>
          <a:xfrm>
            <a:off x="1954315" y="1343332"/>
            <a:ext cx="52197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3</a:t>
            </a:r>
          </a:p>
        </p:txBody>
      </p:sp>
      <p:pic>
        <p:nvPicPr>
          <p:cNvPr id="18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…"/>
          <p:cNvSpPr txBox="1"/>
          <p:nvPr/>
        </p:nvSpPr>
        <p:spPr>
          <a:xfrm>
            <a:off x="4912771" y="1883617"/>
            <a:ext cx="14558473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have done things that I am proud of.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85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C25B89-1E5D-5940-B07C-310014D4D508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84986291-73FB-8645-BA5E-0967A0E99DAC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E393550E-678D-3C49-9E53-80CF425A289D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550FC344-16DB-B842-8ABA-EA9DC1D69B0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A0F669D7-A0C2-E142-9A84-C514C6A2445C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4"/>
          <p:cNvSpPr txBox="1"/>
          <p:nvPr/>
        </p:nvSpPr>
        <p:spPr>
          <a:xfrm>
            <a:off x="1937170" y="1343332"/>
            <a:ext cx="55626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4</a:t>
            </a:r>
          </a:p>
        </p:txBody>
      </p:sp>
      <p:pic>
        <p:nvPicPr>
          <p:cNvPr id="196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…"/>
          <p:cNvSpPr txBox="1"/>
          <p:nvPr/>
        </p:nvSpPr>
        <p:spPr>
          <a:xfrm>
            <a:off x="8357621" y="1759300"/>
            <a:ext cx="766876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like to help others.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98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05A15F-6622-2044-941A-0B16A7B68D2E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72D664ED-FD59-0542-80EA-677F66162125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6A82BE6A-E5BF-8E47-95F8-D477AF48E26A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6D095E4B-FCCB-D346-B459-88883B38D133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C22E8A29-77E3-A949-BB78-E87339B8A2E3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5"/>
          <p:cNvSpPr txBox="1"/>
          <p:nvPr/>
        </p:nvSpPr>
        <p:spPr>
          <a:xfrm>
            <a:off x="1955585" y="1343332"/>
            <a:ext cx="51943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5</a:t>
            </a:r>
          </a:p>
        </p:txBody>
      </p:sp>
      <p:pic>
        <p:nvPicPr>
          <p:cNvPr id="209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…"/>
          <p:cNvSpPr txBox="1"/>
          <p:nvPr/>
        </p:nvSpPr>
        <p:spPr>
          <a:xfrm>
            <a:off x="7120905" y="1759300"/>
            <a:ext cx="1014220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People say that I am kind.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11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D68D4DF-35AA-1F49-9716-3C02989E9E73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10FD5F60-DFAB-C748-9760-FBDEBA3F6DB2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7D9062E2-57FE-7E49-93C6-43093EF6E0C8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6518147E-AB11-AF4D-9598-FE8A63A1492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529D2C8F-B633-CE48-B882-9A88BEFCD5FE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6"/>
          <p:cNvSpPr txBox="1"/>
          <p:nvPr/>
        </p:nvSpPr>
        <p:spPr>
          <a:xfrm>
            <a:off x="1940345" y="1343332"/>
            <a:ext cx="54991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6</a:t>
            </a:r>
          </a:p>
        </p:txBody>
      </p:sp>
      <p:pic>
        <p:nvPicPr>
          <p:cNvPr id="22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…"/>
          <p:cNvSpPr txBox="1"/>
          <p:nvPr/>
        </p:nvSpPr>
        <p:spPr>
          <a:xfrm>
            <a:off x="5763167" y="1759300"/>
            <a:ext cx="1285768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like to make other people smile.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2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AA33D-56F1-9E4F-BD0E-E5E30268A019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C7DDBB6-3EF9-E043-A572-D4F53E4DE0EF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373DE1D8-3738-4949-AF48-A07C14EB6AF8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D7B10C79-26BB-5C40-99DF-160DAC15B47C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ED8F0B58-A9C8-9C4D-8F55-23D603F2DDAA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7"/>
          <p:cNvSpPr txBox="1"/>
          <p:nvPr/>
        </p:nvSpPr>
        <p:spPr>
          <a:xfrm>
            <a:off x="1946695" y="1343332"/>
            <a:ext cx="53721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7</a:t>
            </a:r>
          </a:p>
        </p:txBody>
      </p:sp>
      <p:pic>
        <p:nvPicPr>
          <p:cNvPr id="235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…"/>
          <p:cNvSpPr txBox="1"/>
          <p:nvPr/>
        </p:nvSpPr>
        <p:spPr>
          <a:xfrm>
            <a:off x="4405422" y="1759300"/>
            <a:ext cx="1557317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Making mistakes is a good way to learn.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37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C1773-528D-E749-8485-6D1A26AD6C9D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1894ECAD-0BDA-5A46-879C-B5960A49DB0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305ECEC2-D2D1-B841-BDE7-05C596E95223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59D3DDA-A327-5F44-8A50-8FAC4086A064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E48579B3-47C6-BC46-A0FB-C22A619C4901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 am going to read out some sentences">
            <a:extLst>
              <a:ext uri="{FF2B5EF4-FFF2-40B4-BE49-F238E27FC236}">
                <a16:creationId xmlns:a16="http://schemas.microsoft.com/office/drawing/2014/main" id="{2E6B5E49-FA3B-488F-8B2E-00FFAC579D9A}"/>
              </a:ext>
            </a:extLst>
          </p:cNvPr>
          <p:cNvSpPr txBox="1"/>
          <p:nvPr/>
        </p:nvSpPr>
        <p:spPr>
          <a:xfrm>
            <a:off x="4476747" y="2132857"/>
            <a:ext cx="1543050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1E779C"/>
                </a:solidFill>
                <a:latin typeface="+mn-lt"/>
              </a:rPr>
              <a:t>I am going to read out some sentences </a:t>
            </a:r>
          </a:p>
        </p:txBody>
      </p:sp>
      <p:sp>
        <p:nvSpPr>
          <p:cNvPr id="7" name="You will need to answer to these sentences with one of the following responses">
            <a:extLst>
              <a:ext uri="{FF2B5EF4-FFF2-40B4-BE49-F238E27FC236}">
                <a16:creationId xmlns:a16="http://schemas.microsoft.com/office/drawing/2014/main" id="{B8BD3CAB-A77D-4E06-A27E-DF69FB16B13C}"/>
              </a:ext>
            </a:extLst>
          </p:cNvPr>
          <p:cNvSpPr txBox="1"/>
          <p:nvPr/>
        </p:nvSpPr>
        <p:spPr>
          <a:xfrm>
            <a:off x="2513373" y="5014244"/>
            <a:ext cx="19357255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Circle whether you feel this way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1) Never, 2) Sometimes, 3) Often, or 4) Always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sp>
        <p:nvSpPr>
          <p:cNvPr id="8" name="Remember these answers are about YOU!">
            <a:extLst>
              <a:ext uri="{FF2B5EF4-FFF2-40B4-BE49-F238E27FC236}">
                <a16:creationId xmlns:a16="http://schemas.microsoft.com/office/drawing/2014/main" id="{DEDC1E16-282B-4CC3-8A86-999EFCBA0B8B}"/>
              </a:ext>
            </a:extLst>
          </p:cNvPr>
          <p:cNvSpPr txBox="1"/>
          <p:nvPr/>
        </p:nvSpPr>
        <p:spPr>
          <a:xfrm>
            <a:off x="2513373" y="8418852"/>
            <a:ext cx="19357255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1E779C"/>
                </a:solidFill>
                <a:latin typeface="+mn-lt"/>
              </a:rPr>
              <a:t>Remember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,</a:t>
            </a:r>
            <a:r>
              <a:rPr dirty="0">
                <a:solidFill>
                  <a:srgbClr val="1E779C"/>
                </a:solidFill>
                <a:latin typeface="+mn-lt"/>
              </a:rPr>
              <a:t> 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there are no right or wrong answers. This is just about how </a:t>
            </a:r>
            <a:r>
              <a:rPr lang="en-GB" b="1" u="sng" dirty="0">
                <a:solidFill>
                  <a:srgbClr val="1E779C"/>
                </a:solidFill>
                <a:latin typeface="+mn-lt"/>
              </a:rPr>
              <a:t>you</a:t>
            </a:r>
            <a:r>
              <a:rPr lang="en-GB" b="1" dirty="0">
                <a:solidFill>
                  <a:srgbClr val="1E779C"/>
                </a:solidFill>
                <a:latin typeface="+mn-lt"/>
              </a:rPr>
              <a:t> 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feel.</a:t>
            </a:r>
            <a:r>
              <a:rPr dirty="0">
                <a:solidFill>
                  <a:srgbClr val="1E779C"/>
                </a:solidFill>
                <a:latin typeface="+mn-lt"/>
              </a:rPr>
              <a:t> </a:t>
            </a:r>
          </a:p>
        </p:txBody>
      </p:sp>
      <p:pic>
        <p:nvPicPr>
          <p:cNvPr id="9" name="Capture-removebg-preview.png" descr="Capture-removebg-preview.png">
            <a:extLst>
              <a:ext uri="{FF2B5EF4-FFF2-40B4-BE49-F238E27FC236}">
                <a16:creationId xmlns:a16="http://schemas.microsoft.com/office/drawing/2014/main" id="{A71E60EB-ED39-40DA-AFEB-5460A80B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4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8"/>
          <p:cNvSpPr txBox="1"/>
          <p:nvPr/>
        </p:nvSpPr>
        <p:spPr>
          <a:xfrm>
            <a:off x="1935900" y="1343332"/>
            <a:ext cx="55880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8</a:t>
            </a:r>
          </a:p>
        </p:txBody>
      </p:sp>
      <p:pic>
        <p:nvPicPr>
          <p:cNvPr id="248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…"/>
          <p:cNvSpPr txBox="1"/>
          <p:nvPr/>
        </p:nvSpPr>
        <p:spPr>
          <a:xfrm>
            <a:off x="3337822" y="1759300"/>
            <a:ext cx="1770837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Trying hard helps me to get better that things.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50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3AD471-5EC6-EB4E-95C7-61D34989FD9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761FF728-2747-AA41-816D-238D9C52E3B1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B48D420F-CC5E-A44F-988E-7BD747A99E1F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97F83034-F364-9B4B-8965-63674568C0A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DAEB6301-F821-2D41-B6B6-6EF5FEE64EC8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9"/>
          <p:cNvSpPr txBox="1"/>
          <p:nvPr/>
        </p:nvSpPr>
        <p:spPr>
          <a:xfrm>
            <a:off x="1920660" y="1343332"/>
            <a:ext cx="58928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9</a:t>
            </a:r>
          </a:p>
        </p:txBody>
      </p:sp>
      <p:pic>
        <p:nvPicPr>
          <p:cNvPr id="261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…"/>
          <p:cNvSpPr txBox="1"/>
          <p:nvPr/>
        </p:nvSpPr>
        <p:spPr>
          <a:xfrm>
            <a:off x="6515766" y="1626086"/>
            <a:ext cx="1135246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Even if something is difficult,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I can get better at it.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63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078A5-CFE8-7F49-BAFC-EAD5A18019AE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861E89BF-D13D-9049-A181-2E4DBB370FE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BDFFD113-B07D-3449-B47D-CC0A9B0203F3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CFCD8695-6BFF-6741-A65B-57E7EE957E82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89AB03BD-D4E7-3A4B-87A0-AFEDA80C037E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10"/>
          <p:cNvSpPr txBox="1"/>
          <p:nvPr/>
        </p:nvSpPr>
        <p:spPr>
          <a:xfrm>
            <a:off x="1800010" y="1343332"/>
            <a:ext cx="83058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10</a:t>
            </a:r>
          </a:p>
        </p:txBody>
      </p:sp>
      <p:pic>
        <p:nvPicPr>
          <p:cNvPr id="274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…"/>
          <p:cNvSpPr txBox="1"/>
          <p:nvPr/>
        </p:nvSpPr>
        <p:spPr>
          <a:xfrm>
            <a:off x="6148685" y="1759300"/>
            <a:ext cx="12086643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have at least one good friend.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76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6E847D-3E59-A74E-815C-2096A5847BFC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FC93FD97-CD32-FC47-A215-71B5D809C12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A71BBB78-A2EF-234B-A37A-330D1C8A1244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AD75008-71DF-FC44-A5DE-766C0F23A6CC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8FBAE6D4-5E7A-A145-A855-3616BC99F3CF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11"/>
          <p:cNvSpPr txBox="1"/>
          <p:nvPr/>
        </p:nvSpPr>
        <p:spPr>
          <a:xfrm>
            <a:off x="1906690" y="1343332"/>
            <a:ext cx="61722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11</a:t>
            </a:r>
          </a:p>
        </p:txBody>
      </p:sp>
      <p:pic>
        <p:nvPicPr>
          <p:cNvPr id="28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…"/>
          <p:cNvSpPr txBox="1"/>
          <p:nvPr/>
        </p:nvSpPr>
        <p:spPr>
          <a:xfrm>
            <a:off x="6709736" y="1626086"/>
            <a:ext cx="10964540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There is an adult that I trust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and can rely on.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289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22FDF9E-BF98-1D48-B8F2-161E33EAA78C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BF921E05-D590-1A42-9A78-1CBE209534E5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48B2649F-BBF8-7948-82EB-B46FB0ED0054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A642887-B359-7C4C-839F-C83DB1A5F186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36D16937-2DC9-9B4F-B3D1-02E035B04037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12"/>
          <p:cNvSpPr txBox="1"/>
          <p:nvPr/>
        </p:nvSpPr>
        <p:spPr>
          <a:xfrm>
            <a:off x="1800645" y="1343332"/>
            <a:ext cx="82931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12</a:t>
            </a:r>
          </a:p>
        </p:txBody>
      </p:sp>
      <p:pic>
        <p:nvPicPr>
          <p:cNvPr id="300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…"/>
          <p:cNvSpPr txBox="1"/>
          <p:nvPr/>
        </p:nvSpPr>
        <p:spPr>
          <a:xfrm>
            <a:off x="4986513" y="1759300"/>
            <a:ext cx="1441099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There are lots of people who like 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02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69A553-4BE3-C54A-8EAB-09FFD01B083B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7A32F631-5729-BD48-BFE3-2D275C5D230E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1C49C7B1-70D1-5249-8132-022C2A1CDEB5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DEEACFB6-F916-F94D-82AF-44DCFF1CB348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D1E255BF-FE12-0B41-A534-AC225F4E910A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13"/>
          <p:cNvSpPr txBox="1"/>
          <p:nvPr/>
        </p:nvSpPr>
        <p:spPr>
          <a:xfrm>
            <a:off x="1828585" y="1343332"/>
            <a:ext cx="77343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13</a:t>
            </a:r>
          </a:p>
        </p:txBody>
      </p:sp>
      <p:pic>
        <p:nvPicPr>
          <p:cNvPr id="31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…"/>
          <p:cNvSpPr txBox="1"/>
          <p:nvPr/>
        </p:nvSpPr>
        <p:spPr>
          <a:xfrm>
            <a:off x="8042634" y="1759300"/>
            <a:ext cx="829874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am happy to be 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15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2D708-0278-CD42-8EAE-6FE56DA917D0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E67A2A44-9CDF-2948-9939-FA539D834797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4857BE11-F8E1-5B49-AAFD-73F3091CE654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A71F0D28-BC6F-8842-82FE-B791130DF17F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DB3A6C31-7AE5-E54E-9BC1-B250F48EDD0E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14"/>
          <p:cNvSpPr txBox="1"/>
          <p:nvPr/>
        </p:nvSpPr>
        <p:spPr>
          <a:xfrm>
            <a:off x="1811440" y="1343332"/>
            <a:ext cx="80772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14</a:t>
            </a:r>
          </a:p>
        </p:txBody>
      </p:sp>
      <p:pic>
        <p:nvPicPr>
          <p:cNvPr id="326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…"/>
          <p:cNvSpPr txBox="1"/>
          <p:nvPr/>
        </p:nvSpPr>
        <p:spPr>
          <a:xfrm>
            <a:off x="6876448" y="1759300"/>
            <a:ext cx="1063111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Good things happen to 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28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B12FB6-1F41-CB4A-A5FB-854813F1B8D0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BCF2799D-0DB1-BD4E-A7F4-B5137F01E9BA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C17310B4-D14C-C045-92F1-D5E0673B13B0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26C340CA-5A92-9746-ACAF-9C04CA11A255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0BF2FCAF-7A59-7E48-A7E7-0B7DC786261B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15"/>
          <p:cNvSpPr txBox="1"/>
          <p:nvPr/>
        </p:nvSpPr>
        <p:spPr>
          <a:xfrm>
            <a:off x="1829855" y="1343332"/>
            <a:ext cx="77089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15</a:t>
            </a:r>
          </a:p>
        </p:txBody>
      </p:sp>
      <p:pic>
        <p:nvPicPr>
          <p:cNvPr id="339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…"/>
          <p:cNvSpPr txBox="1"/>
          <p:nvPr/>
        </p:nvSpPr>
        <p:spPr>
          <a:xfrm>
            <a:off x="6199984" y="1759300"/>
            <a:ext cx="1198405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have lots of happy memories.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41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533005-07A6-DA46-8EA1-318D19F90103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A6D5B06E-E192-034E-B8E3-422D0557A8F1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F78FC7BA-0316-814E-B9B9-1F5C9BD56D87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67AFA5E3-6A9B-AB4D-9AC9-01AB02DEAE96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52AE9A44-AB1C-0A4B-9F82-E818D71E3546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814615" y="1343332"/>
            <a:ext cx="801371" cy="138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16</a:t>
            </a:r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6344259" y="1543321"/>
            <a:ext cx="11695509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recognise when I feel upset,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angry or worried.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8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dirty="0"/>
              <a:t>1</a:t>
            </a:r>
            <a:r>
              <a:rPr lang="en-GB" dirty="0"/>
              <a:t>7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7508836" y="1685490"/>
            <a:ext cx="936634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When I have a problem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I can solve it myself.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1524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0 = never"/>
          <p:cNvSpPr txBox="1"/>
          <p:nvPr/>
        </p:nvSpPr>
        <p:spPr>
          <a:xfrm>
            <a:off x="8297504" y="1241713"/>
            <a:ext cx="7788992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1</a:t>
            </a:r>
            <a:r>
              <a:rPr dirty="0"/>
              <a:t> = never</a:t>
            </a:r>
          </a:p>
        </p:txBody>
      </p:sp>
      <p:pic>
        <p:nvPicPr>
          <p:cNvPr id="132" name="Never.gif" descr="Neve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4584700"/>
            <a:ext cx="6661183" cy="666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I never take a bath in school!"/>
          <p:cNvSpPr txBox="1"/>
          <p:nvPr/>
        </p:nvSpPr>
        <p:spPr>
          <a:xfrm>
            <a:off x="16215059" y="4674225"/>
            <a:ext cx="5264010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never</a:t>
            </a:r>
            <a:r>
              <a:rPr b="1" dirty="0">
                <a:solidFill>
                  <a:srgbClr val="1E779C"/>
                </a:solidFill>
                <a:latin typeface="+mn-lt"/>
              </a:rPr>
              <a:t> take a bath in school!</a:t>
            </a:r>
          </a:p>
        </p:txBody>
      </p:sp>
      <p:sp>
        <p:nvSpPr>
          <p:cNvPr id="134" name="Quote Bubble"/>
          <p:cNvSpPr/>
          <p:nvPr/>
        </p:nvSpPr>
        <p:spPr>
          <a:xfrm>
            <a:off x="15641645" y="3325693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8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dirty="0"/>
              <a:t>1</a:t>
            </a:r>
            <a:r>
              <a:rPr lang="en-GB" dirty="0"/>
              <a:t>8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5230158" y="1756578"/>
            <a:ext cx="13923683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When I feel upset, angry or worried,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I can calm myself down.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3167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8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dirty="0"/>
              <a:t>1</a:t>
            </a:r>
            <a:r>
              <a:rPr lang="en-GB" dirty="0"/>
              <a:t>9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6055712" y="1759300"/>
            <a:ext cx="12272591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get to make choices in my life.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83498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20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5786400" y="1756578"/>
            <a:ext cx="12811199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understand that my behaviours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have consequences.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9639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21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6393945" y="1759300"/>
            <a:ext cx="1159612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Other people are fair with me.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45493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22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6441239" y="1756578"/>
            <a:ext cx="1150154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can think of fun things to do </a:t>
            </a:r>
          </a:p>
          <a:p>
            <a:r>
              <a:rPr lang="en-GB" dirty="0">
                <a:solidFill>
                  <a:srgbClr val="1E779C"/>
                </a:solidFill>
                <a:latin typeface="+mn-lt"/>
              </a:rPr>
              <a:t>when I am bored.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8669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23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4964070" y="1759300"/>
            <a:ext cx="1445588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have fun with my friends and family.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46677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2" y="1034504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6"/>
          <p:cNvSpPr txBox="1"/>
          <p:nvPr/>
        </p:nvSpPr>
        <p:spPr>
          <a:xfrm>
            <a:off x="1514787" y="1212840"/>
            <a:ext cx="140102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24</a:t>
            </a:r>
            <a:endParaRPr dirty="0"/>
          </a:p>
        </p:txBody>
      </p:sp>
      <p:pic>
        <p:nvPicPr>
          <p:cNvPr id="352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…"/>
          <p:cNvSpPr txBox="1"/>
          <p:nvPr/>
        </p:nvSpPr>
        <p:spPr>
          <a:xfrm>
            <a:off x="9909325" y="1759300"/>
            <a:ext cx="4565352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I laugh lots.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354" name="Never.gif" descr="Neve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Sometimes.gif" descr="Sometimes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ften.gif" descr="Often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952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Always.gif" descr="Always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289" y="4375150"/>
            <a:ext cx="3771901" cy="3771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2C7BC-6E7F-FF4C-B43E-340365C8E2F1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5" name="0…">
              <a:extLst>
                <a:ext uri="{FF2B5EF4-FFF2-40B4-BE49-F238E27FC236}">
                  <a16:creationId xmlns:a16="http://schemas.microsoft.com/office/drawing/2014/main" id="{5755EE8A-C89A-9948-ACC9-2AA1C40B8C43}"/>
                </a:ext>
              </a:extLst>
            </p:cNvPr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" name="1…">
              <a:extLst>
                <a:ext uri="{FF2B5EF4-FFF2-40B4-BE49-F238E27FC236}">
                  <a16:creationId xmlns:a16="http://schemas.microsoft.com/office/drawing/2014/main" id="{523026C8-81D8-0C43-9486-CB46AAB351D9}"/>
                </a:ext>
              </a:extLst>
            </p:cNvPr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7" name="2…">
              <a:extLst>
                <a:ext uri="{FF2B5EF4-FFF2-40B4-BE49-F238E27FC236}">
                  <a16:creationId xmlns:a16="http://schemas.microsoft.com/office/drawing/2014/main" id="{B0FF1740-F2D9-104E-BB76-DBD11234B66D}"/>
                </a:ext>
              </a:extLst>
            </p:cNvPr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8" name="3…">
              <a:extLst>
                <a:ext uri="{FF2B5EF4-FFF2-40B4-BE49-F238E27FC236}">
                  <a16:creationId xmlns:a16="http://schemas.microsoft.com/office/drawing/2014/main" id="{1B639952-C70A-F84C-90A9-577D75F31112}"/>
                </a:ext>
              </a:extLst>
            </p:cNvPr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7861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Capture-removebg-preview.png" descr="Capture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16" y="10666348"/>
            <a:ext cx="4273568" cy="1990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05" y="1667455"/>
            <a:ext cx="10442590" cy="89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Finished"/>
          <p:cNvSpPr txBox="1"/>
          <p:nvPr/>
        </p:nvSpPr>
        <p:spPr>
          <a:xfrm>
            <a:off x="5089524" y="3674051"/>
            <a:ext cx="14204951" cy="650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0" b="0">
                <a:ln w="127000" cap="flat">
                  <a:solidFill>
                    <a:srgbClr val="000000"/>
                  </a:solidFill>
                  <a:prstDash val="solid"/>
                  <a:miter lim="400000"/>
                </a:ln>
                <a:noFill/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t>Finished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 = Sometimes"/>
          <p:cNvSpPr txBox="1"/>
          <p:nvPr/>
        </p:nvSpPr>
        <p:spPr>
          <a:xfrm>
            <a:off x="6427601" y="1241713"/>
            <a:ext cx="11528797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2</a:t>
            </a:r>
            <a:r>
              <a:rPr dirty="0"/>
              <a:t> = Sometimes</a:t>
            </a:r>
          </a:p>
        </p:txBody>
      </p:sp>
      <p:pic>
        <p:nvPicPr>
          <p:cNvPr id="138" name="Sometimes.gif" descr="Sometime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84700"/>
            <a:ext cx="6667501" cy="666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 sometimes wear my own clothes to school!"/>
          <p:cNvSpPr txBox="1"/>
          <p:nvPr/>
        </p:nvSpPr>
        <p:spPr>
          <a:xfrm>
            <a:off x="16425230" y="4929266"/>
            <a:ext cx="4597698" cy="385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</a:t>
            </a:r>
            <a:r>
              <a:rPr lang="en-GB" b="1" dirty="0">
                <a:solidFill>
                  <a:srgbClr val="1E779C"/>
                </a:solidFill>
                <a:latin typeface="+mn-lt"/>
              </a:rPr>
              <a:t>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sometimes</a:t>
            </a:r>
            <a:r>
              <a:rPr b="1" dirty="0">
                <a:solidFill>
                  <a:srgbClr val="1E779C"/>
                </a:solidFill>
                <a:latin typeface="+mn-lt"/>
              </a:rPr>
              <a:t> wear my own clothes to school!</a:t>
            </a:r>
          </a:p>
        </p:txBody>
      </p:sp>
      <p:sp>
        <p:nvSpPr>
          <p:cNvPr id="140" name="Quote Bubble"/>
          <p:cNvSpPr/>
          <p:nvPr/>
        </p:nvSpPr>
        <p:spPr>
          <a:xfrm>
            <a:off x="15525750" y="3842414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1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2 = often"/>
          <p:cNvSpPr txBox="1"/>
          <p:nvPr/>
        </p:nvSpPr>
        <p:spPr>
          <a:xfrm>
            <a:off x="8173272" y="1241713"/>
            <a:ext cx="803745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3</a:t>
            </a:r>
            <a:r>
              <a:rPr dirty="0"/>
              <a:t> = often</a:t>
            </a:r>
          </a:p>
        </p:txBody>
      </p:sp>
      <p:sp>
        <p:nvSpPr>
          <p:cNvPr id="144" name="I often"/>
          <p:cNvSpPr txBox="1"/>
          <p:nvPr/>
        </p:nvSpPr>
        <p:spPr>
          <a:xfrm>
            <a:off x="16509607" y="4881975"/>
            <a:ext cx="4597698" cy="291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often</a:t>
            </a:r>
            <a:r>
              <a:rPr lang="en-GB" b="1" dirty="0">
                <a:solidFill>
                  <a:srgbClr val="1E779C"/>
                </a:solidFill>
                <a:latin typeface="+mn-lt"/>
              </a:rPr>
              <a:t> have assemblies in school. </a:t>
            </a:r>
            <a:endParaRPr b="1" dirty="0">
              <a:solidFill>
                <a:srgbClr val="1E779C"/>
              </a:solidFill>
              <a:latin typeface="+mn-lt"/>
            </a:endParaRPr>
          </a:p>
        </p:txBody>
      </p:sp>
      <p:sp>
        <p:nvSpPr>
          <p:cNvPr id="145" name="Quote Bubble"/>
          <p:cNvSpPr/>
          <p:nvPr/>
        </p:nvSpPr>
        <p:spPr>
          <a:xfrm>
            <a:off x="15641645" y="3325693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6" name="Often.gif" descr="Often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84700"/>
            <a:ext cx="6667501" cy="666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3 = always"/>
          <p:cNvSpPr txBox="1"/>
          <p:nvPr/>
        </p:nvSpPr>
        <p:spPr>
          <a:xfrm>
            <a:off x="7201051" y="1241713"/>
            <a:ext cx="99819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4</a:t>
            </a:r>
            <a:r>
              <a:rPr dirty="0"/>
              <a:t> = always</a:t>
            </a:r>
          </a:p>
        </p:txBody>
      </p:sp>
      <p:sp>
        <p:nvSpPr>
          <p:cNvPr id="150" name="I always do work in class"/>
          <p:cNvSpPr txBox="1"/>
          <p:nvPr/>
        </p:nvSpPr>
        <p:spPr>
          <a:xfrm>
            <a:off x="16393712" y="5190947"/>
            <a:ext cx="4597698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1E779C"/>
                </a:solidFill>
                <a:latin typeface="+mn-lt"/>
              </a:rPr>
              <a:t>I </a:t>
            </a:r>
            <a:r>
              <a:rPr b="1" u="sng" dirty="0">
                <a:solidFill>
                  <a:srgbClr val="1E779C"/>
                </a:solidFill>
                <a:latin typeface="+mn-lt"/>
              </a:rPr>
              <a:t>always</a:t>
            </a:r>
            <a:r>
              <a:rPr b="1" dirty="0">
                <a:solidFill>
                  <a:srgbClr val="1E779C"/>
                </a:solidFill>
                <a:latin typeface="+mn-lt"/>
              </a:rPr>
              <a:t> do work in class</a:t>
            </a:r>
          </a:p>
        </p:txBody>
      </p:sp>
      <p:sp>
        <p:nvSpPr>
          <p:cNvPr id="151" name="Quote Bubble"/>
          <p:cNvSpPr/>
          <p:nvPr/>
        </p:nvSpPr>
        <p:spPr>
          <a:xfrm>
            <a:off x="15525750" y="3842414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2" name="Always.gif" descr="Alway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4590825"/>
            <a:ext cx="6667501" cy="666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 have a skill that I am proud of.">
            <a:extLst>
              <a:ext uri="{FF2B5EF4-FFF2-40B4-BE49-F238E27FC236}">
                <a16:creationId xmlns:a16="http://schemas.microsoft.com/office/drawing/2014/main" id="{055FC2A1-9867-4744-B8E2-3C92C1B0EE52}"/>
              </a:ext>
            </a:extLst>
          </p:cNvPr>
          <p:cNvSpPr txBox="1"/>
          <p:nvPr/>
        </p:nvSpPr>
        <p:spPr>
          <a:xfrm>
            <a:off x="5836903" y="3387210"/>
            <a:ext cx="12710211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Lets try two practice questions…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9C4C5-90B5-4A77-9582-3C4C1B719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5931856"/>
            <a:ext cx="7321418" cy="4534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292DA-0157-40EB-AB95-EA1C729BF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5821560"/>
            <a:ext cx="5448300" cy="4754880"/>
          </a:xfrm>
          <a:prstGeom prst="rect">
            <a:avLst/>
          </a:prstGeom>
        </p:spPr>
      </p:pic>
      <p:pic>
        <p:nvPicPr>
          <p:cNvPr id="5" name="Capture-removebg-preview.png" descr="Capture-removebg-preview.png">
            <a:extLst>
              <a:ext uri="{FF2B5EF4-FFF2-40B4-BE49-F238E27FC236}">
                <a16:creationId xmlns:a16="http://schemas.microsoft.com/office/drawing/2014/main" id="{BE9B1470-9B6E-4DA8-874B-E57F0BC2D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4353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"/>
          <p:cNvSpPr txBox="1"/>
          <p:nvPr/>
        </p:nvSpPr>
        <p:spPr>
          <a:xfrm>
            <a:off x="17571406" y="1122982"/>
            <a:ext cx="521136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Practice 1</a:t>
            </a:r>
            <a:endParaRPr dirty="0"/>
          </a:p>
        </p:txBody>
      </p:sp>
      <p:pic>
        <p:nvPicPr>
          <p:cNvPr id="157" name="Capture-removebg-preview.png" descr="Capture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 have a skill that I am proud of."/>
          <p:cNvSpPr txBox="1"/>
          <p:nvPr/>
        </p:nvSpPr>
        <p:spPr>
          <a:xfrm>
            <a:off x="6854018" y="2238177"/>
            <a:ext cx="1067600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Cats make barking sounds.</a:t>
            </a:r>
            <a:endParaRPr dirty="0">
              <a:solidFill>
                <a:srgbClr val="1E779C"/>
              </a:solidFill>
              <a:latin typeface="+mn-lt"/>
            </a:endParaRPr>
          </a:p>
        </p:txBody>
      </p:sp>
      <p:pic>
        <p:nvPicPr>
          <p:cNvPr id="159" name="Never.gif" descr="Never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09" y="4444938"/>
            <a:ext cx="3773175" cy="3773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ometimes.gif" descr="Sometimes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86618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Often.gif" descr="Often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013953" y="4445575"/>
            <a:ext cx="37719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lways.gif" descr="Always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041288" y="4375149"/>
            <a:ext cx="3771901" cy="3771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5FA246-3E44-AE46-97D8-076BD744FD8F}"/>
              </a:ext>
            </a:extLst>
          </p:cNvPr>
          <p:cNvGrpSpPr/>
          <p:nvPr/>
        </p:nvGrpSpPr>
        <p:grpSpPr>
          <a:xfrm>
            <a:off x="3756959" y="8256273"/>
            <a:ext cx="17711567" cy="3183626"/>
            <a:chOff x="3756959" y="8256273"/>
            <a:chExt cx="17711567" cy="3183626"/>
          </a:xfrm>
        </p:grpSpPr>
        <p:sp>
          <p:nvSpPr>
            <p:cNvPr id="163" name="0…"/>
            <p:cNvSpPr txBox="1"/>
            <p:nvPr/>
          </p:nvSpPr>
          <p:spPr>
            <a:xfrm>
              <a:off x="3756959" y="8256273"/>
              <a:ext cx="2175275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1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never</a:t>
              </a:r>
            </a:p>
          </p:txBody>
        </p:sp>
        <p:sp>
          <p:nvSpPr>
            <p:cNvPr id="164" name="1…"/>
            <p:cNvSpPr txBox="1"/>
            <p:nvPr/>
          </p:nvSpPr>
          <p:spPr>
            <a:xfrm>
              <a:off x="7956980" y="8259541"/>
              <a:ext cx="3831177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2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sometimes</a:t>
              </a:r>
            </a:p>
          </p:txBody>
        </p:sp>
        <p:sp>
          <p:nvSpPr>
            <p:cNvPr id="165" name="2…"/>
            <p:cNvSpPr txBox="1"/>
            <p:nvPr/>
          </p:nvSpPr>
          <p:spPr>
            <a:xfrm>
              <a:off x="13828297" y="8259541"/>
              <a:ext cx="214321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3</a:t>
              </a:r>
              <a:endParaRPr dirty="0"/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often</a:t>
              </a:r>
            </a:p>
          </p:txBody>
        </p:sp>
        <p:sp>
          <p:nvSpPr>
            <p:cNvPr id="166" name="3…"/>
            <p:cNvSpPr txBox="1"/>
            <p:nvPr/>
          </p:nvSpPr>
          <p:spPr>
            <a:xfrm>
              <a:off x="18385952" y="8256273"/>
              <a:ext cx="3082574" cy="3180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lang="en-GB" dirty="0"/>
                <a:t>4</a:t>
              </a:r>
              <a:r>
                <a:rPr dirty="0"/>
                <a:t> </a:t>
              </a:r>
            </a:p>
            <a:p>
              <a:pPr>
                <a:defRPr sz="10000" b="0">
                  <a:latin typeface="Baylock"/>
                  <a:ea typeface="Baylock"/>
                  <a:cs typeface="Baylock"/>
                  <a:sym typeface="Baylock"/>
                </a:defRPr>
              </a:pPr>
              <a:r>
                <a:rPr dirty="0"/>
                <a:t>always</a:t>
              </a:r>
            </a:p>
          </p:txBody>
        </p:sp>
      </p:grp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BC8BC893-C14A-4781-B137-8D377867C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382" y="1123826"/>
            <a:ext cx="2099597" cy="199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EFCA6B30-74BE-42CA-9BA1-178AC74CD452}"/>
              </a:ext>
            </a:extLst>
          </p:cNvPr>
          <p:cNvSpPr txBox="1"/>
          <p:nvPr/>
        </p:nvSpPr>
        <p:spPr>
          <a:xfrm>
            <a:off x="2015863" y="1302161"/>
            <a:ext cx="76463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P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0 = never"/>
          <p:cNvSpPr txBox="1"/>
          <p:nvPr/>
        </p:nvSpPr>
        <p:spPr>
          <a:xfrm>
            <a:off x="8737528" y="1241713"/>
            <a:ext cx="6908944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5968E"/>
                </a:solidFill>
                <a:latin typeface="Baylock"/>
                <a:ea typeface="Baylock"/>
                <a:cs typeface="Baylock"/>
                <a:sym typeface="Baylock"/>
              </a:defRPr>
            </a:lvl1pPr>
          </a:lstStyle>
          <a:p>
            <a:r>
              <a:rPr lang="en-GB" dirty="0"/>
              <a:t>1</a:t>
            </a:r>
            <a:r>
              <a:rPr dirty="0"/>
              <a:t>= never</a:t>
            </a:r>
          </a:p>
        </p:txBody>
      </p:sp>
      <p:pic>
        <p:nvPicPr>
          <p:cNvPr id="132" name="Never.gif" descr="Neve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4584700"/>
            <a:ext cx="6661183" cy="666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I never take a bath in school!"/>
          <p:cNvSpPr txBox="1"/>
          <p:nvPr/>
        </p:nvSpPr>
        <p:spPr>
          <a:xfrm>
            <a:off x="16509607" y="4135616"/>
            <a:ext cx="4597698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solidFill>
                  <a:srgbClr val="1E779C"/>
                </a:solidFill>
                <a:latin typeface="+mn-lt"/>
              </a:rPr>
              <a:t>Cats </a:t>
            </a:r>
            <a:r>
              <a:rPr lang="en-GB" u="sng">
                <a:solidFill>
                  <a:srgbClr val="1E779C"/>
                </a:solidFill>
                <a:latin typeface="+mn-lt"/>
              </a:rPr>
              <a:t>never</a:t>
            </a:r>
            <a:r>
              <a:rPr lang="en-GB">
                <a:solidFill>
                  <a:srgbClr val="1E779C"/>
                </a:solidFill>
                <a:latin typeface="+mn-lt"/>
              </a:rPr>
              <a:t> make </a:t>
            </a:r>
            <a:r>
              <a:rPr lang="en-GB" dirty="0">
                <a:solidFill>
                  <a:srgbClr val="1E779C"/>
                </a:solidFill>
                <a:latin typeface="+mn-lt"/>
              </a:rPr>
              <a:t>barking sounds.</a:t>
            </a:r>
          </a:p>
        </p:txBody>
      </p:sp>
      <p:sp>
        <p:nvSpPr>
          <p:cNvPr id="134" name="Quote Bubble"/>
          <p:cNvSpPr/>
          <p:nvPr/>
        </p:nvSpPr>
        <p:spPr>
          <a:xfrm>
            <a:off x="15641645" y="3325693"/>
            <a:ext cx="6396659" cy="6031172"/>
          </a:xfrm>
          <a:prstGeom prst="wedgeEllipseCallout">
            <a:avLst>
              <a:gd name="adj1" fmla="val -50794"/>
              <a:gd name="adj2" fmla="val 42706"/>
            </a:avLst>
          </a:prstGeom>
          <a:ln w="63500">
            <a:solidFill>
              <a:srgbClr val="F9D60D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Capture-removebg-preview.png" descr="Capture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26" y="11481965"/>
            <a:ext cx="2344548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704</Words>
  <Application>Microsoft Office PowerPoint</Application>
  <PresentationFormat>Custom</PresentationFormat>
  <Paragraphs>300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Baylock</vt:lpstr>
      <vt:lpstr>Calibri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Richard Skelton</cp:lastModifiedBy>
  <cp:revision>18</cp:revision>
  <dcterms:modified xsi:type="dcterms:W3CDTF">2021-01-24T15:57:18Z</dcterms:modified>
</cp:coreProperties>
</file>